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5" r:id="rId1"/>
  </p:sldMasterIdLst>
  <p:notesMasterIdLst>
    <p:notesMasterId r:id="rId14"/>
  </p:notesMasterIdLst>
  <p:sldIdLst>
    <p:sldId id="324" r:id="rId2"/>
    <p:sldId id="310" r:id="rId3"/>
    <p:sldId id="311" r:id="rId4"/>
    <p:sldId id="314" r:id="rId5"/>
    <p:sldId id="320" r:id="rId6"/>
    <p:sldId id="321" r:id="rId7"/>
    <p:sldId id="322" r:id="rId8"/>
    <p:sldId id="323" r:id="rId9"/>
    <p:sldId id="312" r:id="rId10"/>
    <p:sldId id="315" r:id="rId11"/>
    <p:sldId id="316" r:id="rId12"/>
    <p:sldId id="313" r:id="rId13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64"/>
    <a:srgbClr val="808080"/>
    <a:srgbClr val="9CD806"/>
    <a:srgbClr val="E2007A"/>
    <a:srgbClr val="00B1E6"/>
    <a:srgbClr val="FF0533"/>
    <a:srgbClr val="404040"/>
    <a:srgbClr val="58595B"/>
    <a:srgbClr val="E00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8" autoAdjust="0"/>
    <p:restoredTop sz="90360" autoAdjust="0"/>
  </p:normalViewPr>
  <p:slideViewPr>
    <p:cSldViewPr>
      <p:cViewPr varScale="1">
        <p:scale>
          <a:sx n="98" d="100"/>
          <a:sy n="98" d="100"/>
        </p:scale>
        <p:origin x="1482" y="72"/>
      </p:cViewPr>
      <p:guideLst>
        <p:guide orient="horz" pos="2160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EF2F89-67E4-4E3D-9E6A-443E741988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2615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F9BB0E-8470-436C-86FC-0B6148E12708}" type="slidenum">
              <a:rPr lang="de-DE" altLang="de-DE" smtClean="0"/>
              <a:pPr>
                <a:spcBef>
                  <a:spcPct val="0"/>
                </a:spcBef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638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F9BB0E-8470-436C-86FC-0B6148E12708}" type="slidenum">
              <a:rPr lang="de-DE" altLang="de-DE" smtClean="0"/>
              <a:pPr>
                <a:spcBef>
                  <a:spcPct val="0"/>
                </a:spcBef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677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45FED7-473E-460E-BD28-48E82B19EB9D}" type="slidenum">
              <a:rPr lang="de-DE" altLang="de-DE" smtClean="0"/>
              <a:pPr>
                <a:spcBef>
                  <a:spcPct val="0"/>
                </a:spcBef>
              </a:pPr>
              <a:t>6</a:t>
            </a:fld>
            <a:endParaRPr lang="de-DE" altLang="de-DE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de-DE" altLang="de-DE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388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53E905-180E-431A-9C60-C473E544450B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3845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53E905-180E-431A-9C60-C473E544450B}" type="slidenum">
              <a:rPr lang="de-DE" altLang="de-DE" smtClean="0"/>
              <a:pPr>
                <a:spcBef>
                  <a:spcPct val="0"/>
                </a:spcBef>
              </a:pPr>
              <a:t>8</a:t>
            </a:fld>
            <a:endParaRPr lang="de-DE" alt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979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5C4BB7-6B14-4284-ADE4-09B0A933D5B2}" type="slidenum">
              <a:rPr lang="de-DE" altLang="de-DE" smtClean="0"/>
              <a:pPr>
                <a:spcBef>
                  <a:spcPct val="0"/>
                </a:spcBef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381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4050" y="188913"/>
            <a:ext cx="6911975" cy="777875"/>
          </a:xfrm>
        </p:spPr>
        <p:txBody>
          <a:bodyPr/>
          <a:lstStyle>
            <a:lvl1pPr>
              <a:defRPr>
                <a:solidFill>
                  <a:srgbClr val="808080"/>
                </a:solidFill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1350" y="1268413"/>
            <a:ext cx="8137525" cy="4752875"/>
          </a:xfrm>
        </p:spPr>
        <p:txBody>
          <a:bodyPr/>
          <a:lstStyle>
            <a:lvl1pPr>
              <a:defRPr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233869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15888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cj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6381750"/>
            <a:ext cx="9398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8" descr="logo_gruen_400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6356350"/>
            <a:ext cx="1189037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29"/>
          <p:cNvSpPr txBox="1">
            <a:spLocks noChangeArrowheads="1"/>
          </p:cNvSpPr>
          <p:nvPr userDrawn="1"/>
        </p:nvSpPr>
        <p:spPr>
          <a:xfrm>
            <a:off x="4406900" y="6402388"/>
            <a:ext cx="554038" cy="328612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06669444-8DA2-40FF-9548-9ECF76FC18DD}" type="slidenum">
              <a:rPr lang="de-DE" altLang="de-DE" sz="1200" smtClean="0">
                <a:solidFill>
                  <a:srgbClr val="505D64"/>
                </a:solidFill>
                <a:latin typeface="Gisha" pitchFamily="34" charset="-79"/>
                <a:ea typeface="Open Sans" panose="020B0606030504020204" pitchFamily="34" charset="0"/>
                <a:cs typeface="Gisha" pitchFamily="34" charset="-79"/>
              </a:rPr>
              <a:pPr eaLnBrk="1" hangingPunct="1">
                <a:defRPr/>
              </a:pPr>
              <a:t>‹Nr.›</a:t>
            </a:fld>
            <a:endParaRPr lang="en-GB" altLang="de-DE" sz="1200">
              <a:solidFill>
                <a:srgbClr val="505D64"/>
              </a:solidFill>
              <a:latin typeface="Gisha" pitchFamily="34" charset="-79"/>
              <a:ea typeface="Open Sans" panose="020B0606030504020204" pitchFamily="34" charset="0"/>
              <a:cs typeface="Gisha" pitchFamily="34" charset="-79"/>
            </a:endParaRPr>
          </a:p>
        </p:txBody>
      </p:sp>
      <p:pic>
        <p:nvPicPr>
          <p:cNvPr id="6" name="Grafik 10" descr="BMBF_4C_L.jpg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5" y="6169025"/>
            <a:ext cx="1404938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6381750"/>
            <a:ext cx="15843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6300788"/>
            <a:ext cx="12033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85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1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31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theme" Target="../theme/theme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4050" y="188913"/>
            <a:ext cx="6911975" cy="777875"/>
          </a:xfrm>
          <a:prstGeom prst="rect">
            <a:avLst/>
          </a:prstGeom>
          <a:noFill/>
          <a:ln w="25400">
            <a:solidFill>
              <a:srgbClr val="9CD80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268413"/>
            <a:ext cx="8137525" cy="4968875"/>
          </a:xfrm>
          <a:prstGeom prst="rect">
            <a:avLst/>
          </a:prstGeom>
          <a:noFill/>
          <a:ln w="9525">
            <a:solidFill>
              <a:srgbClr val="9CD80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</p:txBody>
      </p:sp>
      <p:pic>
        <p:nvPicPr>
          <p:cNvPr id="1028" name="Picture 9" descr="cjd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6381750"/>
            <a:ext cx="9398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Grafik 8" descr="logo_gruen_400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6356350"/>
            <a:ext cx="1189037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029"/>
          <p:cNvSpPr txBox="1">
            <a:spLocks noChangeArrowheads="1"/>
          </p:cNvSpPr>
          <p:nvPr userDrawn="1"/>
        </p:nvSpPr>
        <p:spPr>
          <a:xfrm>
            <a:off x="4406900" y="6402388"/>
            <a:ext cx="554038" cy="328612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06669444-8DA2-40FF-9548-9ECF76FC18DD}" type="slidenum">
              <a:rPr lang="de-DE" altLang="de-DE" sz="1200" smtClean="0">
                <a:solidFill>
                  <a:srgbClr val="505D64"/>
                </a:solidFill>
                <a:latin typeface="Gisha" pitchFamily="34" charset="-79"/>
                <a:ea typeface="Open Sans" panose="020B0606030504020204" pitchFamily="34" charset="0"/>
                <a:cs typeface="Gisha" pitchFamily="34" charset="-79"/>
              </a:rPr>
              <a:pPr eaLnBrk="1" hangingPunct="1">
                <a:defRPr/>
              </a:pPr>
              <a:t>‹Nr.›</a:t>
            </a:fld>
            <a:endParaRPr lang="en-GB" altLang="de-DE" sz="1200">
              <a:solidFill>
                <a:srgbClr val="505D64"/>
              </a:solidFill>
              <a:latin typeface="Gisha" pitchFamily="34" charset="-79"/>
              <a:ea typeface="Open Sans" panose="020B0606030504020204" pitchFamily="34" charset="0"/>
              <a:cs typeface="Gisha" pitchFamily="34" charset="-79"/>
            </a:endParaRPr>
          </a:p>
        </p:txBody>
      </p:sp>
      <p:pic>
        <p:nvPicPr>
          <p:cNvPr id="1031" name="Grafik 10" descr="BMBF_4C_L.jpg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5" y="6169025"/>
            <a:ext cx="1404938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Grafik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15888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Grafik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6381750"/>
            <a:ext cx="15843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Grafik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6300788"/>
            <a:ext cx="12033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4" r:id="rId2"/>
    <p:sldLayoutId id="2147484492" r:id="rId3"/>
    <p:sldLayoutId id="2147484493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isha" pitchFamily="34" charset="-79"/>
          <a:ea typeface="+mj-ea"/>
          <a:cs typeface="Gisha" pitchFamily="34" charset="-79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isha" pitchFamily="34" charset="-79"/>
          <a:cs typeface="Gisha" pitchFamily="34" charset="-79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isha" pitchFamily="34" charset="-79"/>
          <a:cs typeface="Gisha" pitchFamily="34" charset="-79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isha" pitchFamily="34" charset="-79"/>
          <a:cs typeface="Gisha" pitchFamily="34" charset="-79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isha" pitchFamily="34" charset="-79"/>
          <a:cs typeface="Gisha" pitchFamily="34" charset="-79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400">
          <a:solidFill>
            <a:schemeClr val="tx1"/>
          </a:solidFill>
          <a:latin typeface="Gisha" pitchFamily="34" charset="-79"/>
          <a:ea typeface="+mn-ea"/>
          <a:cs typeface="Gisha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sha" pitchFamily="34" charset="-79"/>
          <a:cs typeface="Gisha" pitchFamily="34" charset="-79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Gisha" pitchFamily="34" charset="-79"/>
          <a:cs typeface="Gisha" pitchFamily="34" charset="-79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>
          <a:solidFill>
            <a:schemeClr val="tx1"/>
          </a:solidFill>
          <a:latin typeface="Gisha" pitchFamily="34" charset="-79"/>
          <a:cs typeface="Gisha" pitchFamily="34" charset="-79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Gisha" pitchFamily="34" charset="-79"/>
          <a:cs typeface="Gisha" pitchFamily="34" charset="-79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0825" y="3574181"/>
            <a:ext cx="8642350" cy="28791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 fontAlgn="auto">
              <a:spcAft>
                <a:spcPts val="0"/>
              </a:spcAft>
              <a:defRPr/>
            </a:pPr>
            <a:endParaRPr lang="de-DE" sz="24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b="1" dirty="0" smtClean="0"/>
          </a:p>
          <a:p>
            <a:pPr marL="180975" indent="-180975" fontAlgn="auto">
              <a:spcAft>
                <a:spcPts val="0"/>
              </a:spcAft>
              <a:buClr>
                <a:srgbClr val="CC3300"/>
              </a:buClr>
              <a:buFont typeface="Wingdings" pitchFamily="2" charset="2"/>
              <a:buChar char="§"/>
              <a:defRPr/>
            </a:pPr>
            <a:endParaRPr lang="de-DE" sz="2400" dirty="0" smtClean="0"/>
          </a:p>
          <a:p>
            <a:pPr marL="0" indent="0" fontAlgn="auto">
              <a:spcAft>
                <a:spcPts val="0"/>
              </a:spcAft>
              <a:buClr>
                <a:srgbClr val="CC3300"/>
              </a:buClr>
              <a:defRPr/>
            </a:pPr>
            <a:endParaRPr lang="de-DE" sz="2400" dirty="0" smtClean="0"/>
          </a:p>
          <a:p>
            <a:pPr marL="180975" indent="-180975" fontAlgn="auto">
              <a:spcAft>
                <a:spcPts val="0"/>
              </a:spcAft>
              <a:defRPr/>
            </a:pPr>
            <a:endParaRPr lang="de-DE" sz="2400" dirty="0" smtClean="0"/>
          </a:p>
          <a:p>
            <a:pPr marL="180975" indent="-180975" fontAlgn="auto">
              <a:spcAft>
                <a:spcPts val="0"/>
              </a:spcAft>
              <a:defRPr/>
            </a:pPr>
            <a:endParaRPr lang="de-DE" sz="2400" dirty="0" smtClean="0"/>
          </a:p>
        </p:txBody>
      </p:sp>
      <p:sp>
        <p:nvSpPr>
          <p:cNvPr id="4" name="Rechteck 3"/>
          <p:cNvSpPr/>
          <p:nvPr/>
        </p:nvSpPr>
        <p:spPr>
          <a:xfrm>
            <a:off x="4284663" y="1304925"/>
            <a:ext cx="4859337" cy="4356100"/>
          </a:xfrm>
          <a:prstGeom prst="rect">
            <a:avLst/>
          </a:prstGeom>
          <a:solidFill>
            <a:srgbClr val="9CD8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-1588" y="4652963"/>
            <a:ext cx="9145588" cy="1268412"/>
          </a:xfrm>
          <a:prstGeom prst="rect">
            <a:avLst/>
          </a:prstGeom>
          <a:solidFill>
            <a:srgbClr val="648C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b="1" dirty="0">
                <a:solidFill>
                  <a:schemeClr val="bg1"/>
                </a:solidFill>
                <a:latin typeface="+mj-lt"/>
                <a:cs typeface="Gisha" pitchFamily="34" charset="-79"/>
              </a:rPr>
              <a:t>Das Verfahren zur Erfassung </a:t>
            </a:r>
            <a:r>
              <a:rPr lang="de-DE" sz="2400" b="1" dirty="0" smtClean="0">
                <a:solidFill>
                  <a:schemeClr val="bg1"/>
                </a:solidFill>
                <a:latin typeface="+mj-lt"/>
                <a:cs typeface="Gisha" pitchFamily="34" charset="-79"/>
              </a:rPr>
              <a:t>überfachlicher Kompetenzen und </a:t>
            </a:r>
            <a:r>
              <a:rPr lang="de-DE" sz="2400" b="1" dirty="0">
                <a:solidFill>
                  <a:schemeClr val="bg1"/>
                </a:solidFill>
                <a:latin typeface="+mj-lt"/>
                <a:cs typeface="Gisha" pitchFamily="34" charset="-79"/>
              </a:rPr>
              <a:t>Unterstützung </a:t>
            </a:r>
            <a:r>
              <a:rPr lang="de-DE" sz="2400" b="1" dirty="0" smtClean="0">
                <a:solidFill>
                  <a:schemeClr val="bg1"/>
                </a:solidFill>
                <a:latin typeface="+mj-lt"/>
                <a:cs typeface="Gisha" pitchFamily="34" charset="-79"/>
              </a:rPr>
              <a:t>der Beruflichen Orientierung von Schülerinnen und Schülern.</a:t>
            </a:r>
            <a:endParaRPr lang="de-DE" sz="2400" b="1" dirty="0">
              <a:solidFill>
                <a:schemeClr val="bg1"/>
              </a:solidFill>
              <a:latin typeface="+mj-lt"/>
              <a:cs typeface="Gisha" pitchFamily="34" charset="-79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4926"/>
            <a:ext cx="5003838" cy="33480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022279" y="2147372"/>
            <a:ext cx="408622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de-DE" sz="3200" b="1" cap="small" dirty="0" smtClean="0">
                <a:solidFill>
                  <a:schemeClr val="bg1"/>
                </a:solidFill>
                <a:latin typeface="+mj-lt"/>
                <a:cs typeface="Gisha" pitchFamily="34" charset="-79"/>
              </a:rPr>
              <a:t>Kompetenzanalyse </a:t>
            </a:r>
            <a:r>
              <a:rPr lang="de-DE" sz="3200" b="1" cap="small" dirty="0">
                <a:solidFill>
                  <a:schemeClr val="bg1"/>
                </a:solidFill>
                <a:latin typeface="+mj-lt"/>
                <a:cs typeface="Gisha" pitchFamily="34" charset="-79"/>
              </a:rPr>
              <a:t>Profil AC </a:t>
            </a:r>
            <a:r>
              <a:rPr lang="de-DE" sz="3200" b="1" cap="small" dirty="0" smtClean="0">
                <a:solidFill>
                  <a:schemeClr val="bg1"/>
                </a:solidFill>
                <a:latin typeface="+mj-lt"/>
                <a:cs typeface="Gisha" pitchFamily="34" charset="-79"/>
              </a:rPr>
              <a:t>Niedersachsen</a:t>
            </a:r>
            <a:endParaRPr lang="de-DE" sz="3200" b="1" cap="small" dirty="0">
              <a:solidFill>
                <a:schemeClr val="bg1"/>
              </a:solidFill>
              <a:latin typeface="+mj-lt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17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>
                <a:solidFill>
                  <a:srgbClr val="505D64"/>
                </a:solidFill>
              </a:rPr>
              <a:t>Kompetenzprofil</a:t>
            </a:r>
          </a:p>
        </p:txBody>
      </p:sp>
      <p:pic>
        <p:nvPicPr>
          <p:cNvPr id="20483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992188"/>
            <a:ext cx="5870575" cy="503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259632" y="1886635"/>
            <a:ext cx="568863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505D64"/>
                </a:solidFill>
              </a:rPr>
              <a:t>Auslandspraktikum, Murmelbahn, Haus, Flugzeug, Kognitiver </a:t>
            </a:r>
            <a:r>
              <a:rPr lang="de-DE" sz="1000" dirty="0" smtClean="0">
                <a:solidFill>
                  <a:srgbClr val="505D64"/>
                </a:solidFill>
              </a:rPr>
              <a:t>Test 2, IT-Test 2</a:t>
            </a:r>
            <a:endParaRPr lang="de-DE" sz="1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>
                <a:solidFill>
                  <a:srgbClr val="505D64"/>
                </a:solidFill>
              </a:rPr>
              <a:t>Kompetenzprofil</a:t>
            </a:r>
          </a:p>
        </p:txBody>
      </p:sp>
      <p:pic>
        <p:nvPicPr>
          <p:cNvPr id="21507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52513"/>
            <a:ext cx="5865813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 rot="20247419">
            <a:off x="1249363" y="3643313"/>
            <a:ext cx="5381625" cy="6461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180975" indent="-180975" eaLnBrk="1" hangingPunct="1">
              <a:buClr>
                <a:srgbClr val="404040"/>
              </a:buClr>
              <a:buFont typeface="Arial" pitchFamily="34" charset="0"/>
              <a:buChar char="•"/>
              <a:defRPr/>
            </a:pPr>
            <a:r>
              <a:rPr lang="de-DE" altLang="de-DE" b="1" dirty="0">
                <a:solidFill>
                  <a:srgbClr val="505D64"/>
                </a:solidFill>
              </a:rPr>
              <a:t>Ablage des Kompetenzprofils im BO-Portfolio </a:t>
            </a:r>
            <a:r>
              <a:rPr lang="de-DE" altLang="de-DE" dirty="0">
                <a:solidFill>
                  <a:srgbClr val="505D64"/>
                </a:solidFill>
              </a:rPr>
              <a:t>(Eigentum der Schülerin / des Schülers)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 dirty="0" smtClean="0">
                <a:solidFill>
                  <a:srgbClr val="505D64"/>
                </a:solidFill>
              </a:rPr>
              <a:t>Rückmeldegespräch</a:t>
            </a:r>
            <a:endParaRPr lang="de-DE" altLang="de-DE" sz="2000" b="1" dirty="0">
              <a:solidFill>
                <a:srgbClr val="505D64"/>
              </a:solidFill>
            </a:endParaRPr>
          </a:p>
        </p:txBody>
      </p:sp>
      <p:sp>
        <p:nvSpPr>
          <p:cNvPr id="22531" name="Inhaltsplatzhalter 1"/>
          <p:cNvSpPr>
            <a:spLocks noGrp="1"/>
          </p:cNvSpPr>
          <p:nvPr>
            <p:ph idx="1"/>
          </p:nvPr>
        </p:nvSpPr>
        <p:spPr>
          <a:xfrm>
            <a:off x="641350" y="1268413"/>
            <a:ext cx="8395146" cy="4824883"/>
          </a:xfrm>
        </p:spPr>
        <p:txBody>
          <a:bodyPr/>
          <a:lstStyle/>
          <a:p>
            <a:pPr marL="0" indent="0" eaLnBrk="1" hangingPunct="1">
              <a:buClr>
                <a:srgbClr val="9CD806"/>
              </a:buClr>
            </a:pPr>
            <a:endParaRPr lang="de-DE" altLang="de-DE" sz="1600" smtClean="0">
              <a:solidFill>
                <a:srgbClr val="505D64"/>
              </a:solidFill>
            </a:endParaRPr>
          </a:p>
          <a:p>
            <a:pPr eaLnBrk="1" hangingPunct="1"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 smtClean="0">
                <a:solidFill>
                  <a:srgbClr val="505D64"/>
                </a:solidFill>
              </a:rPr>
              <a:t>Eine </a:t>
            </a:r>
            <a:r>
              <a:rPr lang="de-DE" altLang="de-DE" sz="1600" dirty="0">
                <a:solidFill>
                  <a:srgbClr val="505D64"/>
                </a:solidFill>
              </a:rPr>
              <a:t>der beiden beteiligten Lehrkräfte führt mit der Schülerin oder dem Schüler ein </a:t>
            </a:r>
            <a:r>
              <a:rPr lang="de-DE" altLang="de-DE" sz="1600" dirty="0" smtClean="0">
                <a:solidFill>
                  <a:srgbClr val="505D64"/>
                </a:solidFill>
              </a:rPr>
              <a:t>Rückmeldegespräch</a:t>
            </a:r>
            <a:r>
              <a:rPr lang="de-DE" altLang="de-DE" sz="1600" dirty="0">
                <a:solidFill>
                  <a:srgbClr val="505D64"/>
                </a:solidFill>
              </a:rPr>
              <a:t>.</a:t>
            </a:r>
          </a:p>
          <a:p>
            <a:pPr eaLnBrk="1" hangingPunct="1"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>
                <a:solidFill>
                  <a:srgbClr val="505D64"/>
                </a:solidFill>
              </a:rPr>
              <a:t>Hier wird zunächst das Kompetenzprofil erläutert.</a:t>
            </a:r>
          </a:p>
          <a:p>
            <a:pPr eaLnBrk="1" hangingPunct="1"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>
                <a:solidFill>
                  <a:srgbClr val="505D64"/>
                </a:solidFill>
              </a:rPr>
              <a:t>Anschließend werden die Ergebnisse der Kompetenzanalyse (einschließlich der Selbsteinschätzung der Schülerin oder des Schülers) besprochen. </a:t>
            </a:r>
          </a:p>
          <a:p>
            <a:pPr eaLnBrk="1" hangingPunct="1"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>
                <a:solidFill>
                  <a:srgbClr val="505D64"/>
                </a:solidFill>
              </a:rPr>
              <a:t>Es wird gemeinsam überlegt, wie eine optimale Beratung und Begleitung </a:t>
            </a:r>
            <a:r>
              <a:rPr lang="de-DE" altLang="de-DE" sz="1600" dirty="0" smtClean="0">
                <a:solidFill>
                  <a:srgbClr val="505D64"/>
                </a:solidFill>
              </a:rPr>
              <a:t>im Rahmen der Beruflichen Orientierung erfolgen </a:t>
            </a:r>
            <a:r>
              <a:rPr lang="de-DE" altLang="de-DE" sz="1600" dirty="0">
                <a:solidFill>
                  <a:srgbClr val="505D64"/>
                </a:solidFill>
              </a:rPr>
              <a:t>kann, welche Unterstützung die Schülerin oder der Schüler durch die Lehrkräfte oder andere Personen benötigt und woran sie oder er selbstständig arbeiten kann.</a:t>
            </a:r>
          </a:p>
          <a:p>
            <a:pPr eaLnBrk="1" hangingPunct="1"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>
                <a:solidFill>
                  <a:srgbClr val="505D64"/>
                </a:solidFill>
              </a:rPr>
              <a:t>Das Ergebnis des Gesprächs wird in einem individuellen Entwicklungsplan festgehalten.</a:t>
            </a:r>
          </a:p>
          <a:p>
            <a:pPr eaLnBrk="1" hangingPunct="1"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>
                <a:solidFill>
                  <a:srgbClr val="505D64"/>
                </a:solidFill>
              </a:rPr>
              <a:t>Hinweise zum Datenschutz: Weitergabe der Ergebnisse zur individuellen Förderung nur, falls Erziehungsberechtigte keine Einwände haben.</a:t>
            </a:r>
            <a:endParaRPr lang="de-DE" altLang="de-DE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altLang="de-DE" sz="2000" b="1" dirty="0">
                <a:solidFill>
                  <a:srgbClr val="505D64"/>
                </a:solidFill>
              </a:rPr>
              <a:t>KOMPETENZANALYSE PROFIL AC </a:t>
            </a:r>
            <a:br>
              <a:rPr lang="de-DE" altLang="de-DE" sz="2000" b="1" dirty="0">
                <a:solidFill>
                  <a:srgbClr val="505D64"/>
                </a:solidFill>
              </a:rPr>
            </a:br>
            <a:r>
              <a:rPr lang="de-DE" altLang="de-DE" sz="2000" b="1" cap="small" dirty="0">
                <a:solidFill>
                  <a:srgbClr val="505D64"/>
                </a:solidFill>
              </a:rPr>
              <a:t>Niedersachsen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1268413"/>
            <a:ext cx="8137525" cy="4752975"/>
          </a:xfrm>
        </p:spPr>
        <p:txBody>
          <a:bodyPr/>
          <a:lstStyle/>
          <a:p>
            <a:pPr marL="180975" indent="-180975" eaLnBrk="1" hangingPunct="1">
              <a:spcBef>
                <a:spcPct val="0"/>
              </a:spcBef>
              <a:defRPr/>
            </a:pPr>
            <a:endParaRPr lang="de-DE" sz="1600" b="1" dirty="0">
              <a:solidFill>
                <a:srgbClr val="505D64"/>
              </a:solidFill>
            </a:endParaRPr>
          </a:p>
          <a:p>
            <a:pPr marL="180975" indent="-180975"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de-DE" sz="1600" dirty="0">
                <a:solidFill>
                  <a:srgbClr val="505D64"/>
                </a:solidFill>
              </a:rPr>
              <a:t>  Die </a:t>
            </a:r>
            <a:r>
              <a:rPr lang="de-DE" sz="1600" cap="small" dirty="0">
                <a:solidFill>
                  <a:srgbClr val="505D64"/>
                </a:solidFill>
              </a:rPr>
              <a:t>Kompetenzanalyse Profil AC Niedersachen</a:t>
            </a:r>
            <a:r>
              <a:rPr lang="de-DE" sz="1600" dirty="0">
                <a:solidFill>
                  <a:srgbClr val="505D64"/>
                </a:solidFill>
              </a:rPr>
              <a:t> ist ein erprobtes und bewährtes Verfahren zur </a:t>
            </a:r>
            <a:r>
              <a:rPr lang="de-DE" sz="1600" dirty="0" smtClean="0">
                <a:solidFill>
                  <a:srgbClr val="505D64"/>
                </a:solidFill>
              </a:rPr>
              <a:t>stärkenorientierten Ermittlung </a:t>
            </a:r>
            <a:r>
              <a:rPr lang="de-DE" sz="1600" dirty="0">
                <a:solidFill>
                  <a:srgbClr val="505D64"/>
                </a:solidFill>
              </a:rPr>
              <a:t>der individuellen überfachlichen Kompetenzen von Schülerinnen und Schülern. </a:t>
            </a:r>
          </a:p>
          <a:p>
            <a:pPr marL="180975" indent="-180975" algn="just" eaLnBrk="1" hangingPunct="1">
              <a:lnSpc>
                <a:spcPct val="150000"/>
              </a:lnSpc>
              <a:spcBef>
                <a:spcPts val="600"/>
              </a:spcBef>
              <a:defRPr/>
            </a:pPr>
            <a:endParaRPr lang="de-DE" sz="1600" dirty="0">
              <a:solidFill>
                <a:srgbClr val="505D64"/>
              </a:solidFill>
            </a:endParaRPr>
          </a:p>
          <a:p>
            <a:pPr marL="180975" indent="-180975" algn="just"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600" dirty="0">
                <a:solidFill>
                  <a:srgbClr val="505D64"/>
                </a:solidFill>
              </a:rPr>
              <a:t>  Ziel ist es, den Schülerinnen und Schülern eine Unterstützung zur </a:t>
            </a:r>
            <a:r>
              <a:rPr lang="de-DE" sz="1600" dirty="0" smtClean="0">
                <a:solidFill>
                  <a:srgbClr val="505D64"/>
                </a:solidFill>
              </a:rPr>
              <a:t>zielgerichteten und stärkenorientierten individuellen </a:t>
            </a:r>
            <a:r>
              <a:rPr lang="de-DE" sz="1600" dirty="0">
                <a:solidFill>
                  <a:srgbClr val="505D64"/>
                </a:solidFill>
              </a:rPr>
              <a:t>Entwicklung und in einem zweiten Schritt zur Beruflichen Orientierung zu geben.</a:t>
            </a:r>
          </a:p>
          <a:p>
            <a:pPr marL="180975" indent="-180975" eaLnBrk="1" hangingPunct="1">
              <a:defRPr/>
            </a:pPr>
            <a:endParaRPr lang="de-DE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 dirty="0">
                <a:solidFill>
                  <a:srgbClr val="505D64"/>
                </a:solidFill>
              </a:rPr>
              <a:t>KOMPETENZANALYSE PROFIL AC </a:t>
            </a:r>
            <a:br>
              <a:rPr lang="de-DE" altLang="de-DE" sz="2000" b="1" dirty="0">
                <a:solidFill>
                  <a:srgbClr val="505D64"/>
                </a:solidFill>
              </a:rPr>
            </a:br>
            <a:r>
              <a:rPr lang="de-DE" altLang="de-DE" sz="2000" b="1" dirty="0">
                <a:solidFill>
                  <a:srgbClr val="505D64"/>
                </a:solidFill>
              </a:rPr>
              <a:t>Niedersachsen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641350" y="1268413"/>
            <a:ext cx="8137525" cy="47529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b="1" dirty="0" smtClean="0">
                <a:solidFill>
                  <a:srgbClr val="505D64"/>
                </a:solidFill>
              </a:rPr>
              <a:t>AC = Assessment Center</a:t>
            </a:r>
            <a:r>
              <a:rPr lang="de-DE" sz="1600" dirty="0" smtClean="0">
                <a:solidFill>
                  <a:srgbClr val="505D64"/>
                </a:solidFill>
              </a:rPr>
              <a:t>: Dies sind systematische und flexible Verfahren zur kontrollierten und qualifizierten Feststellung von Verhaltensleistungen.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 smtClean="0">
                <a:solidFill>
                  <a:srgbClr val="505D64"/>
                </a:solidFill>
              </a:rPr>
              <a:t>Mindestens zwei Lehrkräfte / sozialpädagogische Fachkräfte beobachten acht Schülerinnen und Schüler in vorher festgelegten Aufgaben bzw. Beobachtungssituationen. 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 smtClean="0">
                <a:solidFill>
                  <a:srgbClr val="505D64"/>
                </a:solidFill>
              </a:rPr>
              <a:t>Das beobachtete Verhalten wird dann beurteilt.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 smtClean="0">
                <a:solidFill>
                  <a:srgbClr val="505D64"/>
                </a:solidFill>
              </a:rPr>
              <a:t>Zudem stehen computergestützte Planspiele, Tests und Fragebogen zur Verfügung.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 smtClean="0">
                <a:solidFill>
                  <a:srgbClr val="505D64"/>
                </a:solidFill>
              </a:rPr>
              <a:t>Darüber hinaus schätzen die Schülerinnen und Schüler ihre Kompetenzen ein.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 smtClean="0">
                <a:solidFill>
                  <a:srgbClr val="505D64"/>
                </a:solidFill>
              </a:rPr>
              <a:t>Die </a:t>
            </a:r>
            <a:r>
              <a:rPr lang="de-DE" sz="1600" cap="small" dirty="0" smtClean="0">
                <a:solidFill>
                  <a:srgbClr val="505D64"/>
                </a:solidFill>
              </a:rPr>
              <a:t>Kompetenzanalyse Profil AC Niedersachsen </a:t>
            </a:r>
            <a:r>
              <a:rPr lang="de-DE" sz="1600" dirty="0" smtClean="0">
                <a:solidFill>
                  <a:srgbClr val="505D64"/>
                </a:solidFill>
              </a:rPr>
              <a:t>ermöglicht den Lehrkräften, die Schülerinnen und Schüler in ihrer biografischen Entwicklung und berufliche Orientierung individuell zu beraten und begleiten.</a:t>
            </a:r>
          </a:p>
          <a:p>
            <a:pPr marL="180975" indent="-180975" eaLnBrk="1" hangingPunct="1">
              <a:spcBef>
                <a:spcPts val="1200"/>
              </a:spcBef>
              <a:buClr>
                <a:srgbClr val="404040"/>
              </a:buClr>
              <a:buFont typeface="Arial" charset="0"/>
              <a:buChar char="•"/>
              <a:defRPr/>
            </a:pPr>
            <a:endParaRPr lang="de-DE" sz="2000" dirty="0">
              <a:solidFill>
                <a:srgbClr val="505D64"/>
              </a:solidFill>
            </a:endParaRPr>
          </a:p>
          <a:p>
            <a:pPr marL="180975" indent="-180975" eaLnBrk="1" hangingPunct="1">
              <a:buClr>
                <a:srgbClr val="CC3300"/>
              </a:buClr>
              <a:defRPr/>
            </a:pPr>
            <a:endParaRPr lang="de-DE" b="1" dirty="0">
              <a:solidFill>
                <a:srgbClr val="505D64"/>
              </a:solidFill>
            </a:endParaRPr>
          </a:p>
          <a:p>
            <a:pPr marL="180975" indent="-180975" eaLnBrk="1" hangingPunct="1">
              <a:buClr>
                <a:srgbClr val="CC3300"/>
              </a:buClr>
              <a:defRPr/>
            </a:pPr>
            <a:endParaRPr lang="de-DE" dirty="0">
              <a:solidFill>
                <a:srgbClr val="505D6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 dirty="0">
                <a:solidFill>
                  <a:srgbClr val="505D64"/>
                </a:solidFill>
              </a:rPr>
              <a:t>Ziele und Nutzen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641350" y="1268413"/>
            <a:ext cx="8137525" cy="47529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>
                <a:solidFill>
                  <a:srgbClr val="505D64"/>
                </a:solidFill>
              </a:rPr>
              <a:t>Systematische, prozessorientierte Beobachtung und Beurteilung des Verhaltens der Schülerinnen und Schüler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>
                <a:solidFill>
                  <a:srgbClr val="505D64"/>
                </a:solidFill>
              </a:rPr>
              <a:t>Förderung der Kommunikation zwischen Lehrkräften und Schülerinnen und Schülern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>
                <a:solidFill>
                  <a:srgbClr val="505D64"/>
                </a:solidFill>
              </a:rPr>
              <a:t>Förderung der Fähigkeit zur Selbsteinschätzung der Schülerinnen und Schüler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>
                <a:solidFill>
                  <a:srgbClr val="505D64"/>
                </a:solidFill>
              </a:rPr>
              <a:t>Realisierung gezielter individueller Beratung und Begleitung bei der Erreichung selbstgesteckter Ziele im Rahmen der Beruflichen Orientierung in der Schule, ggf. mit weiteren Partnern</a:t>
            </a:r>
          </a:p>
          <a:p>
            <a:pPr lvl="1" indent="-342900" eaLnBrk="1" hangingPunct="1">
              <a:lnSpc>
                <a:spcPct val="150000"/>
              </a:lnSpc>
              <a:spcBef>
                <a:spcPts val="600"/>
              </a:spcBef>
              <a:buClr>
                <a:srgbClr val="505D64"/>
              </a:buClr>
              <a:buFont typeface="Wingdings 3" panose="05040102010807070707" pitchFamily="18" charset="2"/>
              <a:buChar char=""/>
            </a:pPr>
            <a:r>
              <a:rPr lang="de-DE" altLang="de-DE" sz="1600" dirty="0">
                <a:solidFill>
                  <a:srgbClr val="505D64"/>
                </a:solidFill>
              </a:rPr>
              <a:t>Wichtig: Daten werden nicht automatisch an bspw. </a:t>
            </a:r>
            <a:r>
              <a:rPr lang="de-DE" altLang="de-DE" sz="1600" dirty="0" err="1">
                <a:solidFill>
                  <a:srgbClr val="505D64"/>
                </a:solidFill>
              </a:rPr>
              <a:t>BerEb</a:t>
            </a:r>
            <a:r>
              <a:rPr lang="de-DE" altLang="de-DE" sz="1600" dirty="0">
                <a:solidFill>
                  <a:srgbClr val="505D64"/>
                </a:solidFill>
              </a:rPr>
              <a:t>, BA weitergegeben. Dies geschieht nur mit Einwilligung der Eltern bzw. Erziehungsberechtigten und der Schülerin oder des Schülers!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altLang="de-DE" sz="1600" dirty="0" smtClean="0">
                <a:solidFill>
                  <a:srgbClr val="505D64"/>
                </a:solidFill>
              </a:rPr>
              <a:t>Erweiterung </a:t>
            </a:r>
            <a:r>
              <a:rPr lang="de-DE" altLang="de-DE" sz="1600" dirty="0">
                <a:solidFill>
                  <a:srgbClr val="505D64"/>
                </a:solidFill>
              </a:rPr>
              <a:t>der Berufswegeplanung durch Hinweise zur beruflichen Orientierung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 dirty="0">
                <a:solidFill>
                  <a:srgbClr val="505D64"/>
                </a:solidFill>
              </a:rPr>
              <a:t>Chancen für Schülerinnen und Schüler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641350" y="1268413"/>
            <a:ext cx="8137525" cy="4752975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endParaRPr lang="de-DE" sz="1900" dirty="0">
              <a:solidFill>
                <a:srgbClr val="505D64"/>
              </a:solidFill>
            </a:endParaRP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>
                <a:solidFill>
                  <a:srgbClr val="505D64"/>
                </a:solidFill>
              </a:rPr>
              <a:t>Rückmeldung zu Fähigkeiten unabhängig von anderen schulischen Leistungen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>
                <a:solidFill>
                  <a:srgbClr val="505D64"/>
                </a:solidFill>
              </a:rPr>
              <a:t>Möglichkeit, sich in Kleingruppen außerhalb des Klassenverbands / Unterrichts zu zeigen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>
                <a:solidFill>
                  <a:srgbClr val="505D64"/>
                </a:solidFill>
              </a:rPr>
              <a:t>Schulung der eigenen Selbstwahrnehmung und Selbsteinschätzung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>
                <a:solidFill>
                  <a:srgbClr val="505D64"/>
                </a:solidFill>
              </a:rPr>
              <a:t>Grundlage für Schülerportfolio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9CD806"/>
              </a:buClr>
              <a:buFont typeface="Wingdings" panose="05000000000000000000" pitchFamily="2" charset="2"/>
              <a:buChar char="ü"/>
              <a:defRPr/>
            </a:pPr>
            <a:r>
              <a:rPr lang="de-DE" sz="1600" dirty="0">
                <a:solidFill>
                  <a:srgbClr val="505D64"/>
                </a:solidFill>
              </a:rPr>
              <a:t>Unterstützung / Beratung im Rahmen der beruflichen Orientierung</a:t>
            </a:r>
          </a:p>
        </p:txBody>
      </p:sp>
    </p:spTree>
    <p:extLst>
      <p:ext uri="{BB962C8B-B14F-4D97-AF65-F5344CB8AC3E}">
        <p14:creationId xmlns:p14="http://schemas.microsoft.com/office/powerpoint/2010/main" val="219482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 cap="small" dirty="0">
                <a:solidFill>
                  <a:srgbClr val="505D64"/>
                </a:solidFill>
              </a:rPr>
              <a:t>Kompetenzanalyse Profil AC: </a:t>
            </a:r>
            <a:r>
              <a:rPr lang="de-DE" altLang="de-DE" sz="2000" b="1" dirty="0">
                <a:solidFill>
                  <a:srgbClr val="505D64"/>
                </a:solidFill>
              </a:rPr>
              <a:t>Ausgangspunkt der Begleitung und Beratung biografischer Entwicklung</a:t>
            </a:r>
          </a:p>
        </p:txBody>
      </p:sp>
      <p:grpSp>
        <p:nvGrpSpPr>
          <p:cNvPr id="27" name="Gruppieren 1"/>
          <p:cNvGrpSpPr>
            <a:grpSpLocks/>
          </p:cNvGrpSpPr>
          <p:nvPr/>
        </p:nvGrpSpPr>
        <p:grpSpPr bwMode="auto">
          <a:xfrm>
            <a:off x="669925" y="1052513"/>
            <a:ext cx="7835900" cy="4997450"/>
            <a:chOff x="670619" y="1125538"/>
            <a:chExt cx="7835899" cy="4997450"/>
          </a:xfrm>
        </p:grpSpPr>
        <p:sp>
          <p:nvSpPr>
            <p:cNvPr id="29" name="Oval 5"/>
            <p:cNvSpPr>
              <a:spLocks noChangeArrowheads="1"/>
            </p:cNvSpPr>
            <p:nvPr/>
          </p:nvSpPr>
          <p:spPr bwMode="auto">
            <a:xfrm>
              <a:off x="1273175" y="1125538"/>
              <a:ext cx="6553200" cy="4032250"/>
            </a:xfrm>
            <a:prstGeom prst="ellipse">
              <a:avLst/>
            </a:prstGeom>
            <a:noFill/>
            <a:ln w="9525">
              <a:solidFill>
                <a:srgbClr val="9CD8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cs typeface="Gisha" pitchFamily="34" charset="-79"/>
              </a:endParaRPr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6347518" y="3571875"/>
              <a:ext cx="2159000" cy="863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CD80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altLang="de-DE" sz="1400" b="1">
                  <a:latin typeface="Gisha" pitchFamily="34" charset="-79"/>
                  <a:cs typeface="Gisha" pitchFamily="34" charset="-79"/>
                </a:rPr>
                <a:t>Methoden-</a:t>
              </a:r>
            </a:p>
            <a:p>
              <a:pPr algn="ctr" eaLnBrk="1" hangingPunct="1"/>
              <a:r>
                <a:rPr lang="de-DE" altLang="de-DE" sz="1400" b="1">
                  <a:latin typeface="Gisha" pitchFamily="34" charset="-79"/>
                  <a:cs typeface="Gisha" pitchFamily="34" charset="-79"/>
                </a:rPr>
                <a:t>kompetenz</a:t>
              </a:r>
            </a:p>
          </p:txBody>
        </p:sp>
        <p:sp>
          <p:nvSpPr>
            <p:cNvPr id="31" name="Oval 7"/>
            <p:cNvSpPr>
              <a:spLocks noChangeArrowheads="1"/>
            </p:cNvSpPr>
            <p:nvPr/>
          </p:nvSpPr>
          <p:spPr bwMode="auto">
            <a:xfrm>
              <a:off x="5796136" y="1390650"/>
              <a:ext cx="2159000" cy="863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CD80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altLang="de-DE" sz="1400" b="1">
                  <a:latin typeface="Gisha" pitchFamily="34" charset="-79"/>
                  <a:cs typeface="Gisha" pitchFamily="34" charset="-79"/>
                </a:rPr>
                <a:t>Sozialkompetenz</a:t>
              </a:r>
            </a:p>
          </p:txBody>
        </p:sp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273175" y="1390650"/>
              <a:ext cx="2159000" cy="863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CD80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altLang="de-DE" sz="1400" b="1" dirty="0">
                  <a:latin typeface="Gisha" pitchFamily="34" charset="-79"/>
                  <a:cs typeface="Gisha" pitchFamily="34" charset="-79"/>
                </a:rPr>
                <a:t>Berufsfeldbezogene</a:t>
              </a:r>
            </a:p>
            <a:p>
              <a:pPr algn="ctr" eaLnBrk="1" hangingPunct="1"/>
              <a:r>
                <a:rPr lang="de-DE" altLang="de-DE" sz="1400" b="1" dirty="0">
                  <a:latin typeface="Gisha" pitchFamily="34" charset="-79"/>
                  <a:cs typeface="Gisha" pitchFamily="34" charset="-79"/>
                </a:rPr>
                <a:t>Kompetenz</a:t>
              </a: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670619" y="3571875"/>
              <a:ext cx="2159000" cy="863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CD80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altLang="de-DE" sz="1400" b="1">
                  <a:latin typeface="Gisha" pitchFamily="34" charset="-79"/>
                  <a:cs typeface="Gisha" pitchFamily="34" charset="-79"/>
                </a:rPr>
                <a:t>Kognitive </a:t>
              </a:r>
            </a:p>
            <a:p>
              <a:pPr algn="ctr" eaLnBrk="1" hangingPunct="1"/>
              <a:r>
                <a:rPr lang="de-DE" altLang="de-DE" sz="1400" b="1">
                  <a:latin typeface="Gisha" pitchFamily="34" charset="-79"/>
                  <a:cs typeface="Gisha" pitchFamily="34" charset="-79"/>
                </a:rPr>
                <a:t>Basiskompetenz</a:t>
              </a:r>
            </a:p>
          </p:txBody>
        </p:sp>
        <p:grpSp>
          <p:nvGrpSpPr>
            <p:cNvPr id="34" name="Group 11"/>
            <p:cNvGrpSpPr>
              <a:grpSpLocks/>
            </p:cNvGrpSpPr>
            <p:nvPr/>
          </p:nvGrpSpPr>
          <p:grpSpPr bwMode="auto">
            <a:xfrm>
              <a:off x="1908176" y="2728914"/>
              <a:ext cx="5616579" cy="554038"/>
              <a:chOff x="1100" y="1672"/>
              <a:chExt cx="3538" cy="349"/>
            </a:xfrm>
          </p:grpSpPr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3473" y="1691"/>
                <a:ext cx="116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de-DE" altLang="de-DE" sz="1000" b="1">
                    <a:latin typeface="Gisha" pitchFamily="34" charset="-79"/>
                    <a:cs typeface="Gisha" pitchFamily="34" charset="-79"/>
                  </a:rPr>
                  <a:t>mit ihrer Motivation und Werteorientierung</a:t>
                </a:r>
              </a:p>
            </p:txBody>
          </p:sp>
          <p:sp>
            <p:nvSpPr>
              <p:cNvPr id="40" name="Text Box 21"/>
              <p:cNvSpPr txBox="1">
                <a:spLocks noChangeArrowheads="1"/>
              </p:cNvSpPr>
              <p:nvPr/>
            </p:nvSpPr>
            <p:spPr bwMode="auto">
              <a:xfrm>
                <a:off x="1100" y="1672"/>
                <a:ext cx="1111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de-DE" altLang="de-DE" sz="1000" b="1">
                    <a:latin typeface="Gisha" pitchFamily="34" charset="-79"/>
                    <a:cs typeface="Gisha" pitchFamily="34" charset="-79"/>
                  </a:rPr>
                  <a:t>mit ihren Stärken und ihrem Entwicklungspotenzial</a:t>
                </a:r>
              </a:p>
            </p:txBody>
          </p:sp>
        </p:grp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2930872" y="5756275"/>
              <a:ext cx="3384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 b="1">
                  <a:latin typeface="Gisha" pitchFamily="34" charset="-79"/>
                  <a:cs typeface="Gisha" pitchFamily="34" charset="-79"/>
                </a:rPr>
                <a:t>Handlungskompetenz</a:t>
              </a:r>
            </a:p>
          </p:txBody>
        </p:sp>
        <p:sp>
          <p:nvSpPr>
            <p:cNvPr id="36" name="Oval 26"/>
            <p:cNvSpPr>
              <a:spLocks noChangeArrowheads="1"/>
            </p:cNvSpPr>
            <p:nvPr/>
          </p:nvSpPr>
          <p:spPr bwMode="auto">
            <a:xfrm>
              <a:off x="3490913" y="4832350"/>
              <a:ext cx="2159000" cy="863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CD80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altLang="de-DE" sz="1400" b="1">
                  <a:latin typeface="Gisha" pitchFamily="34" charset="-79"/>
                  <a:cs typeface="Gisha" pitchFamily="34" charset="-79"/>
                </a:rPr>
                <a:t>Personale </a:t>
              </a:r>
            </a:p>
            <a:p>
              <a:pPr algn="ctr" eaLnBrk="1" hangingPunct="1"/>
              <a:r>
                <a:rPr lang="de-DE" altLang="de-DE" sz="1400" b="1">
                  <a:latin typeface="Gisha" pitchFamily="34" charset="-79"/>
                  <a:cs typeface="Gisha" pitchFamily="34" charset="-79"/>
                </a:rPr>
                <a:t>Kompetenz</a:t>
              </a:r>
            </a:p>
          </p:txBody>
        </p:sp>
        <p:sp>
          <p:nvSpPr>
            <p:cNvPr id="37" name="AutoShape 27"/>
            <p:cNvSpPr>
              <a:spLocks noChangeArrowheads="1"/>
            </p:cNvSpPr>
            <p:nvPr/>
          </p:nvSpPr>
          <p:spPr bwMode="auto">
            <a:xfrm rot="10800000">
              <a:off x="5940772" y="5757863"/>
              <a:ext cx="1079500" cy="358775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AutoShape 28"/>
            <p:cNvSpPr>
              <a:spLocks noChangeArrowheads="1"/>
            </p:cNvSpPr>
            <p:nvPr/>
          </p:nvSpPr>
          <p:spPr bwMode="auto">
            <a:xfrm>
              <a:off x="2268884" y="5757863"/>
              <a:ext cx="1079500" cy="358775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41" name="Grafik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200" y="1988840"/>
            <a:ext cx="2080920" cy="2230268"/>
          </a:xfrm>
          <a:prstGeom prst="rect">
            <a:avLst/>
          </a:prstGeom>
        </p:spPr>
      </p:pic>
      <p:sp>
        <p:nvSpPr>
          <p:cNvPr id="42" name="Textfeld 41"/>
          <p:cNvSpPr txBox="1"/>
          <p:nvPr/>
        </p:nvSpPr>
        <p:spPr>
          <a:xfrm>
            <a:off x="3671196" y="1340768"/>
            <a:ext cx="1787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Schülerinnen und Schüler</a:t>
            </a:r>
          </a:p>
        </p:txBody>
      </p:sp>
    </p:spTree>
    <p:extLst>
      <p:ext uri="{BB962C8B-B14F-4D97-AF65-F5344CB8AC3E}">
        <p14:creationId xmlns:p14="http://schemas.microsoft.com/office/powerpoint/2010/main" val="274669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 dirty="0">
                <a:solidFill>
                  <a:srgbClr val="505D64"/>
                </a:solidFill>
              </a:rPr>
              <a:t>Kompetenzfelder und ihre Merkmale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323528" y="1340768"/>
            <a:ext cx="8318202" cy="3024336"/>
            <a:chOff x="649288" y="1340768"/>
            <a:chExt cx="7992442" cy="2663873"/>
          </a:xfrm>
        </p:grpSpPr>
        <p:sp>
          <p:nvSpPr>
            <p:cNvPr id="13" name="Textfeld 3"/>
            <p:cNvSpPr txBox="1">
              <a:spLocks noChangeArrowheads="1"/>
            </p:cNvSpPr>
            <p:nvPr/>
          </p:nvSpPr>
          <p:spPr bwMode="auto">
            <a:xfrm>
              <a:off x="1368536" y="1340768"/>
              <a:ext cx="2377096" cy="1233573"/>
            </a:xfrm>
            <a:prstGeom prst="rect">
              <a:avLst/>
            </a:prstGeom>
            <a:solidFill>
              <a:srgbClr val="9CD806">
                <a:alpha val="50195"/>
              </a:srgbClr>
            </a:solidFill>
            <a:ln w="9525">
              <a:solidFill>
                <a:srgbClr val="9CD80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b="1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Sozialkompetenz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Kommunikationsfähigkeit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Kritik- und Konfliktfähigkeit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Teamfähigkeit</a:t>
              </a:r>
            </a:p>
          </p:txBody>
        </p:sp>
        <p:sp>
          <p:nvSpPr>
            <p:cNvPr id="14" name="Textfeld 7"/>
            <p:cNvSpPr txBox="1">
              <a:spLocks/>
            </p:cNvSpPr>
            <p:nvPr/>
          </p:nvSpPr>
          <p:spPr bwMode="auto">
            <a:xfrm>
              <a:off x="3818086" y="1340768"/>
              <a:ext cx="2375818" cy="900246"/>
            </a:xfrm>
            <a:prstGeom prst="rect">
              <a:avLst/>
            </a:prstGeom>
            <a:solidFill>
              <a:srgbClr val="9CD806">
                <a:alpha val="50195"/>
              </a:srgbClr>
            </a:solidFill>
            <a:ln w="9525">
              <a:solidFill>
                <a:srgbClr val="9CD806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b="1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Methodenkompetenz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Planungsfähigkeit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Problemlösefähigkeit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Präsentationsfähigkeit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050" b="1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</p:txBody>
        </p:sp>
        <p:sp>
          <p:nvSpPr>
            <p:cNvPr id="15" name="Textfeld 8"/>
            <p:cNvSpPr txBox="1">
              <a:spLocks/>
            </p:cNvSpPr>
            <p:nvPr/>
          </p:nvSpPr>
          <p:spPr bwMode="auto">
            <a:xfrm>
              <a:off x="6265912" y="1340768"/>
              <a:ext cx="2375818" cy="1223412"/>
            </a:xfrm>
            <a:prstGeom prst="rect">
              <a:avLst/>
            </a:prstGeom>
            <a:solidFill>
              <a:srgbClr val="9CD806">
                <a:alpha val="50195"/>
              </a:srgbClr>
            </a:solidFill>
            <a:ln w="9525">
              <a:solidFill>
                <a:srgbClr val="9CD806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b="1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Personale Kompetenz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Durchhaltevermögen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Selbstständigkeit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Ordentlichkeit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Verantwortungsfähigkeit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Arbeitsgenauigkeit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Arbeitstempo</a:t>
              </a:r>
              <a:endParaRPr lang="de-DE" altLang="de-DE" sz="1050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</p:txBody>
        </p:sp>
        <p:sp>
          <p:nvSpPr>
            <p:cNvPr id="16" name="Textfeld 9"/>
            <p:cNvSpPr txBox="1">
              <a:spLocks/>
            </p:cNvSpPr>
            <p:nvPr/>
          </p:nvSpPr>
          <p:spPr bwMode="auto">
            <a:xfrm>
              <a:off x="1369260" y="2636490"/>
              <a:ext cx="2377096" cy="1368150"/>
            </a:xfrm>
            <a:prstGeom prst="rect">
              <a:avLst/>
            </a:prstGeom>
            <a:solidFill>
              <a:srgbClr val="9CD806">
                <a:alpha val="35000"/>
              </a:srgbClr>
            </a:solidFill>
            <a:ln w="9525">
              <a:solidFill>
                <a:srgbClr val="505D64">
                  <a:alpha val="12941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b="1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Kognitive Basiskompetenz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Konzentrationsfähigkeit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Räumliches Vorstellungsvermögen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Merkfähigkeit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Schlussfolgerndes Denken</a:t>
              </a:r>
            </a:p>
          </p:txBody>
        </p:sp>
        <p:sp>
          <p:nvSpPr>
            <p:cNvPr id="17" name="Textfeld 11"/>
            <p:cNvSpPr txBox="1">
              <a:spLocks noChangeArrowheads="1"/>
            </p:cNvSpPr>
            <p:nvPr/>
          </p:nvSpPr>
          <p:spPr bwMode="auto">
            <a:xfrm>
              <a:off x="6265912" y="2636489"/>
              <a:ext cx="2375818" cy="1368151"/>
            </a:xfrm>
            <a:prstGeom prst="rect">
              <a:avLst/>
            </a:prstGeom>
            <a:solidFill>
              <a:srgbClr val="9CD806">
                <a:alpha val="35000"/>
              </a:srgbClr>
            </a:solidFill>
            <a:ln w="9525">
              <a:solidFill>
                <a:srgbClr val="505D64">
                  <a:alpha val="12941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b="1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Berufs- und Studieninteressen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16 Berufsgruppen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050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050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050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050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</p:txBody>
        </p:sp>
        <p:sp>
          <p:nvSpPr>
            <p:cNvPr id="18" name="Textfeld 14"/>
            <p:cNvSpPr txBox="1">
              <a:spLocks/>
            </p:cNvSpPr>
            <p:nvPr/>
          </p:nvSpPr>
          <p:spPr bwMode="auto">
            <a:xfrm>
              <a:off x="3818086" y="2320425"/>
              <a:ext cx="2375818" cy="253916"/>
            </a:xfrm>
            <a:prstGeom prst="rect">
              <a:avLst/>
            </a:prstGeom>
            <a:solidFill>
              <a:srgbClr val="9CD806">
                <a:alpha val="35000"/>
              </a:srgbClr>
            </a:solidFill>
            <a:ln w="9525">
              <a:solidFill>
                <a:srgbClr val="9CD806">
                  <a:alpha val="12941"/>
                </a:srgb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Informationstechnische Fähigkeit</a:t>
              </a:r>
            </a:p>
          </p:txBody>
        </p:sp>
        <p:sp>
          <p:nvSpPr>
            <p:cNvPr id="19" name="Textfeld 3"/>
            <p:cNvSpPr txBox="1">
              <a:spLocks noChangeArrowheads="1"/>
            </p:cNvSpPr>
            <p:nvPr/>
          </p:nvSpPr>
          <p:spPr bwMode="auto">
            <a:xfrm rot="16200000">
              <a:off x="356539" y="1633517"/>
              <a:ext cx="1233571" cy="648073"/>
            </a:xfrm>
            <a:prstGeom prst="rect">
              <a:avLst/>
            </a:prstGeom>
            <a:noFill/>
            <a:ln w="25400">
              <a:solidFill>
                <a:srgbClr val="9CD806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b="1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Beobachtungs-aufgaben und Planspiele</a:t>
              </a:r>
              <a:endParaRPr lang="de-DE" altLang="de-DE" sz="1050" dirty="0">
                <a:solidFill>
                  <a:srgbClr val="505D64"/>
                </a:solidFill>
                <a:latin typeface="Gisha" pitchFamily="34" charset="-79"/>
                <a:cs typeface="Gisha" pitchFamily="34" charset="-79"/>
              </a:endParaRPr>
            </a:p>
          </p:txBody>
        </p:sp>
        <p:sp>
          <p:nvSpPr>
            <p:cNvPr id="20" name="Textfeld 9"/>
            <p:cNvSpPr txBox="1">
              <a:spLocks/>
            </p:cNvSpPr>
            <p:nvPr/>
          </p:nvSpPr>
          <p:spPr bwMode="auto">
            <a:xfrm rot="16200000">
              <a:off x="292251" y="2993529"/>
              <a:ext cx="1368150" cy="654071"/>
            </a:xfrm>
            <a:prstGeom prst="rect">
              <a:avLst/>
            </a:prstGeom>
            <a:noFill/>
            <a:ln w="25400">
              <a:solidFill>
                <a:srgbClr val="9CD806">
                  <a:alpha val="35000"/>
                </a:srgbClr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b="1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Computer-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b="1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gestützte Tests und Fragebogen</a:t>
              </a:r>
            </a:p>
          </p:txBody>
        </p:sp>
        <p:sp>
          <p:nvSpPr>
            <p:cNvPr id="21" name="Textfeld 11"/>
            <p:cNvSpPr txBox="1">
              <a:spLocks noChangeArrowheads="1"/>
            </p:cNvSpPr>
            <p:nvPr/>
          </p:nvSpPr>
          <p:spPr bwMode="auto">
            <a:xfrm>
              <a:off x="3818086" y="2636488"/>
              <a:ext cx="2375818" cy="1368153"/>
            </a:xfrm>
            <a:prstGeom prst="rect">
              <a:avLst/>
            </a:prstGeom>
            <a:solidFill>
              <a:srgbClr val="9CD806">
                <a:alpha val="35000"/>
              </a:srgbClr>
            </a:solidFill>
            <a:ln w="9525">
              <a:solidFill>
                <a:srgbClr val="505D64">
                  <a:alpha val="12941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b="1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Berufsfeldbezogene Kompetenz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Handwerklich-technische 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Untersuchend-forschende 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Kreativ-sprachliche 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Pädagogisch-helfende 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Führend-verkaufende 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50" dirty="0">
                  <a:solidFill>
                    <a:srgbClr val="505D64"/>
                  </a:solidFill>
                  <a:latin typeface="Gisha" pitchFamily="34" charset="-79"/>
                  <a:cs typeface="Gisha" pitchFamily="34" charset="-79"/>
                </a:rPr>
                <a:t>Kaufmännisch-verwaltende Fähigkeit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050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050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050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050" dirty="0">
                <a:solidFill>
                  <a:srgbClr val="505D64"/>
                </a:solidFill>
                <a:latin typeface="Arial" panose="020B0604020202020204" pitchFamily="34" charset="0"/>
                <a:cs typeface="Gisha" pitchFamily="34" charset="-79"/>
              </a:endParaRPr>
            </a:p>
          </p:txBody>
        </p:sp>
      </p:grpSp>
      <p:sp>
        <p:nvSpPr>
          <p:cNvPr id="23" name="Textfeld 11"/>
          <p:cNvSpPr txBox="1">
            <a:spLocks noChangeArrowheads="1"/>
          </p:cNvSpPr>
          <p:nvPr/>
        </p:nvSpPr>
        <p:spPr bwMode="auto">
          <a:xfrm>
            <a:off x="1072090" y="4447196"/>
            <a:ext cx="2473983" cy="1368151"/>
          </a:xfrm>
          <a:prstGeom prst="rect">
            <a:avLst/>
          </a:prstGeom>
          <a:solidFill>
            <a:srgbClr val="9CD806">
              <a:alpha val="25000"/>
            </a:srgbClr>
          </a:solidFill>
          <a:ln w="9525">
            <a:solidFill>
              <a:srgbClr val="505D64">
                <a:alpha val="12941"/>
              </a:srgb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de-DE" sz="1050" b="1" dirty="0">
                <a:solidFill>
                  <a:srgbClr val="505D64"/>
                </a:solidFill>
                <a:latin typeface="Gisha" pitchFamily="34" charset="-79"/>
                <a:cs typeface="Gisha" pitchFamily="34" charset="-79"/>
              </a:rPr>
              <a:t>Berufliche</a:t>
            </a:r>
            <a:r>
              <a:rPr lang="de-DE" sz="1050" b="1" dirty="0">
                <a:solidFill>
                  <a:srgbClr val="505D6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050" b="1" dirty="0">
                <a:solidFill>
                  <a:srgbClr val="505D64"/>
                </a:solidFill>
                <a:latin typeface="Gisha" pitchFamily="34" charset="-79"/>
                <a:cs typeface="Gisha" pitchFamily="34" charset="-79"/>
              </a:rPr>
              <a:t>Anforderungsprofile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de-DE" sz="1050" dirty="0">
                <a:solidFill>
                  <a:srgbClr val="505D64"/>
                </a:solidFill>
                <a:latin typeface="Gisha" pitchFamily="34" charset="-79"/>
                <a:cs typeface="Gisha" pitchFamily="34" charset="-79"/>
              </a:rPr>
              <a:t>Berufsgruppen Ausbildung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50" dirty="0">
              <a:solidFill>
                <a:srgbClr val="505D64"/>
              </a:solidFill>
              <a:latin typeface="Arial" panose="020B0604020202020204" pitchFamily="34" charset="0"/>
              <a:cs typeface="Gisha" pitchFamily="34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50" dirty="0">
              <a:solidFill>
                <a:srgbClr val="505D64"/>
              </a:solidFill>
              <a:latin typeface="Arial" panose="020B0604020202020204" pitchFamily="34" charset="0"/>
              <a:cs typeface="Gisha" pitchFamily="34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50" dirty="0">
              <a:solidFill>
                <a:srgbClr val="505D64"/>
              </a:solidFill>
              <a:latin typeface="Arial" panose="020B0604020202020204" pitchFamily="34" charset="0"/>
              <a:cs typeface="Gisha" pitchFamily="34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50" dirty="0">
              <a:solidFill>
                <a:srgbClr val="505D64"/>
              </a:solidFill>
              <a:latin typeface="Arial" panose="020B0604020202020204" pitchFamily="34" charset="0"/>
              <a:cs typeface="Gisha" pitchFamily="34" charset="-79"/>
            </a:endParaRPr>
          </a:p>
        </p:txBody>
      </p:sp>
      <p:sp>
        <p:nvSpPr>
          <p:cNvPr id="24" name="Textfeld 9"/>
          <p:cNvSpPr txBox="1">
            <a:spLocks/>
          </p:cNvSpPr>
          <p:nvPr/>
        </p:nvSpPr>
        <p:spPr bwMode="auto">
          <a:xfrm rot="16200000">
            <a:off x="-30024" y="4804236"/>
            <a:ext cx="1368150" cy="654071"/>
          </a:xfrm>
          <a:prstGeom prst="rect">
            <a:avLst/>
          </a:prstGeom>
          <a:noFill/>
          <a:ln w="25400">
            <a:solidFill>
              <a:srgbClr val="9CD806">
                <a:alpha val="25000"/>
              </a:srgbClr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50" b="1" dirty="0">
                <a:solidFill>
                  <a:srgbClr val="505D64"/>
                </a:solidFill>
                <a:latin typeface="Gisha" pitchFamily="34" charset="-79"/>
                <a:cs typeface="Gisha" pitchFamily="34" charset="-79"/>
              </a:rPr>
              <a:t>Reflexionsmodule</a:t>
            </a:r>
          </a:p>
        </p:txBody>
      </p:sp>
    </p:spTree>
    <p:extLst>
      <p:ext uri="{BB962C8B-B14F-4D97-AF65-F5344CB8AC3E}">
        <p14:creationId xmlns:p14="http://schemas.microsoft.com/office/powerpoint/2010/main" val="428683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 dirty="0">
                <a:solidFill>
                  <a:srgbClr val="505D64"/>
                </a:solidFill>
              </a:rPr>
              <a:t>Aufgaben, Tests und Fragebogen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idx="1"/>
          </p:nvPr>
        </p:nvSpPr>
        <p:spPr>
          <a:xfrm>
            <a:off x="641350" y="1268413"/>
            <a:ext cx="8137525" cy="4752975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endParaRPr lang="de-DE" sz="2000" dirty="0">
              <a:solidFill>
                <a:srgbClr val="808080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rgbClr val="505D64"/>
                </a:solidFill>
              </a:rPr>
              <a:t>Beobachtungsaufgaben (Einzel- und Gruppenaufgaben)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sz="1600">
                <a:solidFill>
                  <a:srgbClr val="505D64"/>
                </a:solidFill>
              </a:rPr>
              <a:t>Planspiel </a:t>
            </a:r>
            <a:r>
              <a:rPr lang="de-DE" sz="1600" smtClean="0">
                <a:solidFill>
                  <a:srgbClr val="505D64"/>
                </a:solidFill>
              </a:rPr>
              <a:t>Teil 1 und 2</a:t>
            </a:r>
            <a:endParaRPr lang="de-DE" sz="1600" dirty="0">
              <a:solidFill>
                <a:srgbClr val="505D64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rgbClr val="505D64"/>
                </a:solidFill>
              </a:rPr>
              <a:t>Kognitiver Test Schwierigkeitsgrad 1 (für </a:t>
            </a:r>
            <a:r>
              <a:rPr lang="de-DE" sz="1600" dirty="0" err="1">
                <a:solidFill>
                  <a:srgbClr val="505D64"/>
                </a:solidFill>
              </a:rPr>
              <a:t>FöS</a:t>
            </a:r>
            <a:r>
              <a:rPr lang="de-DE" sz="1600" dirty="0">
                <a:solidFill>
                  <a:srgbClr val="505D64"/>
                </a:solidFill>
              </a:rPr>
              <a:t> Lernen)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rgbClr val="505D64"/>
                </a:solidFill>
              </a:rPr>
              <a:t>Kognitiver Test Schwierigkeitsgrad 2 (HS, RS, Gymnasium)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rgbClr val="505D64"/>
                </a:solidFill>
              </a:rPr>
              <a:t>IT-Test Schwierigkeitsgrad 1 (für </a:t>
            </a:r>
            <a:r>
              <a:rPr lang="de-DE" sz="1600" dirty="0" err="1">
                <a:solidFill>
                  <a:srgbClr val="505D64"/>
                </a:solidFill>
              </a:rPr>
              <a:t>FöS</a:t>
            </a:r>
            <a:r>
              <a:rPr lang="de-DE" sz="1600" dirty="0">
                <a:solidFill>
                  <a:srgbClr val="505D64"/>
                </a:solidFill>
              </a:rPr>
              <a:t> Lernen, </a:t>
            </a:r>
            <a:r>
              <a:rPr lang="de-DE" sz="1600" dirty="0" err="1">
                <a:solidFill>
                  <a:srgbClr val="505D64"/>
                </a:solidFill>
              </a:rPr>
              <a:t>paper</a:t>
            </a:r>
            <a:r>
              <a:rPr lang="de-DE" sz="1600" dirty="0">
                <a:solidFill>
                  <a:srgbClr val="505D64"/>
                </a:solidFill>
              </a:rPr>
              <a:t> </a:t>
            </a:r>
            <a:r>
              <a:rPr lang="de-DE" sz="1600" dirty="0" err="1">
                <a:solidFill>
                  <a:srgbClr val="505D64"/>
                </a:solidFill>
              </a:rPr>
              <a:t>pencil</a:t>
            </a:r>
            <a:r>
              <a:rPr lang="de-DE" sz="1600" dirty="0">
                <a:solidFill>
                  <a:srgbClr val="505D64"/>
                </a:solidFill>
              </a:rPr>
              <a:t>)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rgbClr val="505D64"/>
                </a:solidFill>
              </a:rPr>
              <a:t>IT-Test Schwierigkeitsgrad 2 (HS, RS, Gymnasium)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rgbClr val="505D64"/>
                </a:solidFill>
              </a:rPr>
              <a:t>Test Berufsfeldbezogene Kompetenz Teil 1 und 2 (HS, RS, </a:t>
            </a:r>
            <a:r>
              <a:rPr lang="de-DE" sz="1600" dirty="0" err="1">
                <a:solidFill>
                  <a:srgbClr val="505D64"/>
                </a:solidFill>
              </a:rPr>
              <a:t>Gymn</a:t>
            </a:r>
            <a:r>
              <a:rPr lang="de-DE" sz="1600" dirty="0">
                <a:solidFill>
                  <a:srgbClr val="505D64"/>
                </a:solidFill>
              </a:rPr>
              <a:t>.)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9CD806"/>
              </a:buClr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rgbClr val="505D64"/>
                </a:solidFill>
              </a:rPr>
              <a:t>Fragebogen Berufsinteressen, Fragebogen Berufs- und Studieninteressen</a:t>
            </a:r>
          </a:p>
          <a:p>
            <a:pPr marL="180975" indent="-180975">
              <a:buClr>
                <a:srgbClr val="CC3300"/>
              </a:buClr>
              <a:defRPr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6827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b="1" dirty="0">
                <a:solidFill>
                  <a:srgbClr val="505D64"/>
                </a:solidFill>
              </a:rPr>
              <a:t>Ablauf der </a:t>
            </a:r>
            <a:r>
              <a:rPr lang="de-DE" altLang="de-DE" sz="2000" b="1" cap="small" dirty="0">
                <a:solidFill>
                  <a:srgbClr val="505D64"/>
                </a:solidFill>
              </a:rPr>
              <a:t>Kompetenzanalyse Profil AC</a:t>
            </a:r>
            <a:endParaRPr lang="de-DE" altLang="de-DE" sz="2000" b="1" dirty="0">
              <a:solidFill>
                <a:srgbClr val="505D64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484784"/>
            <a:ext cx="1368152" cy="42484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900186" y="1476957"/>
            <a:ext cx="1544022" cy="42484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514396" y="1476957"/>
            <a:ext cx="2522101" cy="42484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521544" y="1476957"/>
            <a:ext cx="3306503" cy="42484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7504" y="155679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9CD806"/>
                </a:solidFill>
                <a:cs typeface="Gisha"/>
              </a:rPr>
              <a:t>Vorbereitung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076056" y="155679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9CD806"/>
                </a:solidFill>
                <a:cs typeface="Gisha"/>
              </a:rPr>
              <a:t>Ergebnisse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411760" y="155679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9CD806"/>
                </a:solidFill>
                <a:cs typeface="Gisha"/>
              </a:rPr>
              <a:t>Durchführung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164288" y="1539915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9CD806"/>
                </a:solidFill>
                <a:cs typeface="Gisha"/>
              </a:rPr>
              <a:t>Biografische Entwicklung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79512" y="3140968"/>
            <a:ext cx="1225542" cy="1080120"/>
          </a:xfrm>
          <a:prstGeom prst="roundRect">
            <a:avLst/>
          </a:prstGeom>
          <a:solidFill>
            <a:schemeClr val="bg1"/>
          </a:solidFill>
          <a:ln>
            <a:solidFill>
              <a:srgbClr val="9CD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Auswahl der Module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606758" y="2316190"/>
            <a:ext cx="3109258" cy="502082"/>
          </a:xfrm>
          <a:prstGeom prst="roundRect">
            <a:avLst/>
          </a:prstGeom>
          <a:solidFill>
            <a:schemeClr val="bg1"/>
          </a:solidFill>
          <a:ln>
            <a:solidFill>
              <a:srgbClr val="9CD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Beobachtung </a:t>
            </a:r>
          </a:p>
          <a:p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  <a:sym typeface="Wingdings" panose="05000000000000000000" pitchFamily="2" charset="2"/>
              </a:rPr>
              <a:t>                Beurteilung </a:t>
            </a:r>
          </a:p>
          <a:p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  <a:sym typeface="Wingdings" panose="05000000000000000000" pitchFamily="2" charset="2"/>
              </a:rPr>
              <a:t>                                 Beobachterkonferenz</a:t>
            </a:r>
            <a:endParaRPr lang="de-DE" sz="1100" b="1" dirty="0">
              <a:solidFill>
                <a:schemeClr val="tx1">
                  <a:lumMod val="65000"/>
                  <a:lumOff val="35000"/>
                </a:schemeClr>
              </a:solidFill>
              <a:cs typeface="Gisha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971284" y="3219093"/>
            <a:ext cx="1401826" cy="1074004"/>
          </a:xfrm>
          <a:prstGeom prst="roundRect">
            <a:avLst/>
          </a:prstGeom>
          <a:solidFill>
            <a:schemeClr val="bg1"/>
          </a:solidFill>
          <a:ln>
            <a:solidFill>
              <a:srgbClr val="9CD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Individuelles</a:t>
            </a:r>
          </a:p>
          <a:p>
            <a:pPr algn="ctr"/>
            <a:r>
              <a:rPr lang="de-DE" sz="105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Kompetenzprofil</a:t>
            </a:r>
          </a:p>
          <a:p>
            <a:pPr algn="ctr"/>
            <a:r>
              <a:rPr lang="de-DE" sz="105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Ergebnis BK</a:t>
            </a:r>
          </a:p>
          <a:p>
            <a:pPr algn="ctr"/>
            <a:r>
              <a:rPr lang="de-DE" sz="105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Ergebnis BSI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6554550" y="3212976"/>
            <a:ext cx="1155768" cy="1080120"/>
          </a:xfrm>
          <a:prstGeom prst="roundRect">
            <a:avLst/>
          </a:prstGeom>
          <a:solidFill>
            <a:schemeClr val="bg1"/>
          </a:solidFill>
          <a:ln>
            <a:solidFill>
              <a:srgbClr val="9CD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Reflexion der Ergebnisse und Rückmelde-gespräch*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7780506" y="3212976"/>
            <a:ext cx="1236220" cy="1080120"/>
          </a:xfrm>
          <a:prstGeom prst="roundRect">
            <a:avLst/>
          </a:prstGeom>
          <a:solidFill>
            <a:schemeClr val="bg1"/>
          </a:solidFill>
          <a:ln>
            <a:solidFill>
              <a:srgbClr val="9CD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Mein Entwicklungs-plan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999067" y="3112828"/>
            <a:ext cx="2356909" cy="317097"/>
          </a:xfrm>
          <a:prstGeom prst="roundRect">
            <a:avLst/>
          </a:prstGeom>
          <a:solidFill>
            <a:schemeClr val="bg1"/>
          </a:solidFill>
          <a:ln>
            <a:solidFill>
              <a:srgbClr val="9CD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Selbsteinschätzung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1996808" y="3742643"/>
            <a:ext cx="2359168" cy="317097"/>
          </a:xfrm>
          <a:prstGeom prst="roundRect">
            <a:avLst/>
          </a:prstGeom>
          <a:solidFill>
            <a:schemeClr val="bg1"/>
          </a:solidFill>
          <a:ln>
            <a:solidFill>
              <a:srgbClr val="9CD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Planspiele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2006977" y="4353329"/>
            <a:ext cx="2348999" cy="317097"/>
          </a:xfrm>
          <a:prstGeom prst="roundRect">
            <a:avLst/>
          </a:prstGeom>
          <a:solidFill>
            <a:schemeClr val="bg1"/>
          </a:solidFill>
          <a:ln>
            <a:solidFill>
              <a:srgbClr val="9CD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Tests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2006977" y="4984111"/>
            <a:ext cx="2348999" cy="317097"/>
          </a:xfrm>
          <a:prstGeom prst="roundRect">
            <a:avLst/>
          </a:prstGeom>
          <a:solidFill>
            <a:schemeClr val="bg1"/>
          </a:solidFill>
          <a:ln>
            <a:solidFill>
              <a:srgbClr val="9CD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Gisha"/>
              </a:rPr>
              <a:t>Fragebogen</a:t>
            </a:r>
          </a:p>
        </p:txBody>
      </p:sp>
      <p:cxnSp>
        <p:nvCxnSpPr>
          <p:cNvPr id="21" name="Gerade Verbindung mit Pfeil 20"/>
          <p:cNvCxnSpPr/>
          <p:nvPr/>
        </p:nvCxnSpPr>
        <p:spPr>
          <a:xfrm flipV="1">
            <a:off x="1435029" y="2880361"/>
            <a:ext cx="330562" cy="376179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1448906" y="3239116"/>
            <a:ext cx="473825" cy="185989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1418639" y="3643940"/>
            <a:ext cx="542450" cy="20916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1435029" y="3803287"/>
            <a:ext cx="515891" cy="589169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1469176" y="4097871"/>
            <a:ext cx="481744" cy="998523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4426164" y="3816297"/>
            <a:ext cx="447771" cy="85302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4461093" y="2877427"/>
            <a:ext cx="437142" cy="36917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endCxn id="5" idx="1"/>
          </p:cNvCxnSpPr>
          <p:nvPr/>
        </p:nvCxnSpPr>
        <p:spPr>
          <a:xfrm>
            <a:off x="4426164" y="3258964"/>
            <a:ext cx="474022" cy="342229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V="1">
            <a:off x="4411963" y="4059740"/>
            <a:ext cx="486272" cy="450712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4401146" y="4221088"/>
            <a:ext cx="497089" cy="869288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6340399" y="3768637"/>
            <a:ext cx="248775" cy="8067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V="1">
            <a:off x="7651058" y="3753036"/>
            <a:ext cx="248775" cy="8067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2800" b="1" dirty="0"/>
        </a:defPPr>
      </a:lst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Bildschirmpräsentation (4:3)</PresentationFormat>
  <Paragraphs>143</Paragraphs>
  <Slides>12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Gisha</vt:lpstr>
      <vt:lpstr>Open Sans</vt:lpstr>
      <vt:lpstr>Wingdings</vt:lpstr>
      <vt:lpstr>Wingdings 3</vt:lpstr>
      <vt:lpstr>1_Standarddesign</vt:lpstr>
      <vt:lpstr>PowerPoint-Präsentation</vt:lpstr>
      <vt:lpstr>KOMPETENZANALYSE PROFIL AC  Niedersachsen</vt:lpstr>
      <vt:lpstr>KOMPETENZANALYSE PROFIL AC  Niedersachsen</vt:lpstr>
      <vt:lpstr>Ziele und Nutzen</vt:lpstr>
      <vt:lpstr>Chancen für Schülerinnen und Schüler</vt:lpstr>
      <vt:lpstr>Kompetenzanalyse Profil AC: Ausgangspunkt der Begleitung und Beratung biografischer Entwicklung</vt:lpstr>
      <vt:lpstr>Kompetenzfelder und ihre Merkmale</vt:lpstr>
      <vt:lpstr>Aufgaben, Tests und Fragebogen</vt:lpstr>
      <vt:lpstr>Ablauf der Kompetenzanalyse Profil AC</vt:lpstr>
      <vt:lpstr>Kompetenzprofil</vt:lpstr>
      <vt:lpstr>Kompetenzprofil</vt:lpstr>
      <vt:lpstr>Rückmeldegespräch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Info-PPP_Eltern</dc:title>
  <dc:creator>Profil AC</dc:creator>
  <cp:lastModifiedBy>Annekatrin Stöhr</cp:lastModifiedBy>
  <cp:revision>163</cp:revision>
  <dcterms:created xsi:type="dcterms:W3CDTF">2008-03-27T11:04:10Z</dcterms:created>
  <dcterms:modified xsi:type="dcterms:W3CDTF">2020-07-17T07:59:58Z</dcterms:modified>
</cp:coreProperties>
</file>